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58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6893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72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81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32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6744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148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453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14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2A54C80-263E-416B-A8E0-580EDEADCBDC}" type="datetimeFigureOut">
              <a:rPr lang="en-US" smtClean="0"/>
              <a:t>4/23/2023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407956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575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697865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2DBBB-1B3E-411B-A9FD-DE3F6FA4AB0A}"/>
              </a:ext>
            </a:extLst>
          </p:cNvPr>
          <p:cNvPicPr>
            <a:picLocks noChangeAspect="1"/>
          </p:cNvPicPr>
          <p:nvPr/>
        </p:nvPicPr>
        <p:blipFill>
          <a:blip r:embed="rId2"/>
          <a:stretch>
            <a:fillRect/>
          </a:stretch>
        </p:blipFill>
        <p:spPr>
          <a:xfrm>
            <a:off x="0" y="-15140"/>
            <a:ext cx="12192000" cy="6873140"/>
          </a:xfrm>
          <a:prstGeom prst="rect">
            <a:avLst/>
          </a:prstGeom>
        </p:spPr>
      </p:pic>
      <p:sp>
        <p:nvSpPr>
          <p:cNvPr id="2" name="Title 1">
            <a:extLst>
              <a:ext uri="{FF2B5EF4-FFF2-40B4-BE49-F238E27FC236}">
                <a16:creationId xmlns:a16="http://schemas.microsoft.com/office/drawing/2014/main" id="{309A0E92-3C81-459F-99BE-C4EACC26B1B8}"/>
              </a:ext>
            </a:extLst>
          </p:cNvPr>
          <p:cNvSpPr>
            <a:spLocks noGrp="1"/>
          </p:cNvSpPr>
          <p:nvPr>
            <p:ph type="ctrTitle"/>
          </p:nvPr>
        </p:nvSpPr>
        <p:spPr>
          <a:xfrm>
            <a:off x="234962" y="1820571"/>
            <a:ext cx="10993549" cy="1475013"/>
          </a:xfrm>
        </p:spPr>
        <p:txBody>
          <a:bodyPr/>
          <a:lstStyle/>
          <a:p>
            <a:r>
              <a:rPr lang="en-US" sz="5400" dirty="0">
                <a:solidFill>
                  <a:schemeClr val="accent2">
                    <a:lumMod val="60000"/>
                    <a:lumOff val="40000"/>
                  </a:schemeClr>
                </a:solidFill>
                <a:latin typeface="Lato" panose="020F0502020204030203" pitchFamily="34" charset="0"/>
              </a:rPr>
              <a:t>DIGITAL MEDIA PROJECT</a:t>
            </a:r>
            <a:r>
              <a:rPr lang="en-US" dirty="0">
                <a:solidFill>
                  <a:schemeClr val="accent2">
                    <a:lumMod val="60000"/>
                    <a:lumOff val="40000"/>
                  </a:schemeClr>
                </a:solidFill>
                <a:latin typeface="Lato" panose="020F0502020204030203" pitchFamily="34" charset="0"/>
              </a:rPr>
              <a:t>	</a:t>
            </a:r>
            <a:r>
              <a:rPr lang="en-US" dirty="0">
                <a:solidFill>
                  <a:schemeClr val="accent2">
                    <a:lumMod val="50000"/>
                  </a:schemeClr>
                </a:solidFill>
                <a:latin typeface="Lato" panose="020F0502020204030203" pitchFamily="34" charset="0"/>
              </a:rPr>
              <a:t> </a:t>
            </a:r>
          </a:p>
        </p:txBody>
      </p:sp>
      <p:sp>
        <p:nvSpPr>
          <p:cNvPr id="3" name="Subtitle 2">
            <a:extLst>
              <a:ext uri="{FF2B5EF4-FFF2-40B4-BE49-F238E27FC236}">
                <a16:creationId xmlns:a16="http://schemas.microsoft.com/office/drawing/2014/main" id="{701EBCC7-27E5-40E1-B32F-6A8AAF3AC9A8}"/>
              </a:ext>
            </a:extLst>
          </p:cNvPr>
          <p:cNvSpPr>
            <a:spLocks noGrp="1"/>
          </p:cNvSpPr>
          <p:nvPr>
            <p:ph type="subTitle" idx="1"/>
          </p:nvPr>
        </p:nvSpPr>
        <p:spPr>
          <a:xfrm>
            <a:off x="477258" y="4095078"/>
            <a:ext cx="7766936" cy="2349967"/>
          </a:xfrm>
        </p:spPr>
        <p:txBody>
          <a:bodyPr/>
          <a:lstStyle/>
          <a:p>
            <a:r>
              <a:rPr lang="en-US" dirty="0">
                <a:solidFill>
                  <a:schemeClr val="accent2">
                    <a:lumMod val="40000"/>
                    <a:lumOff val="60000"/>
                  </a:schemeClr>
                </a:solidFill>
                <a:latin typeface="Lato" panose="020F0502020204030203" pitchFamily="34" charset="0"/>
              </a:rPr>
              <a:t>Ashraya Singh Khatri</a:t>
            </a:r>
          </a:p>
          <a:p>
            <a:r>
              <a:rPr lang="en-US" dirty="0">
                <a:solidFill>
                  <a:schemeClr val="accent2">
                    <a:lumMod val="40000"/>
                    <a:lumOff val="60000"/>
                  </a:schemeClr>
                </a:solidFill>
                <a:latin typeface="Lato" panose="020F0502020204030203" pitchFamily="34" charset="0"/>
              </a:rPr>
              <a:t>19031980</a:t>
            </a:r>
          </a:p>
          <a:p>
            <a:r>
              <a:rPr lang="en-US" dirty="0">
                <a:solidFill>
                  <a:schemeClr val="accent2">
                    <a:lumMod val="40000"/>
                    <a:lumOff val="60000"/>
                  </a:schemeClr>
                </a:solidFill>
                <a:latin typeface="Lato" panose="020F0502020204030203" pitchFamily="34" charset="0"/>
              </a:rPr>
              <a:t>Internal Supervisor: Rakshak Bhushan Bajracharya</a:t>
            </a:r>
          </a:p>
          <a:p>
            <a:r>
              <a:rPr lang="en-US" dirty="0">
                <a:solidFill>
                  <a:schemeClr val="accent2">
                    <a:lumMod val="40000"/>
                    <a:lumOff val="60000"/>
                  </a:schemeClr>
                </a:solidFill>
                <a:latin typeface="Lato" panose="020F0502020204030203" pitchFamily="34" charset="0"/>
              </a:rPr>
              <a:t>External Supervisor: Pooja Shrestha</a:t>
            </a:r>
          </a:p>
        </p:txBody>
      </p:sp>
    </p:spTree>
    <p:extLst>
      <p:ext uri="{BB962C8B-B14F-4D97-AF65-F5344CB8AC3E}">
        <p14:creationId xmlns:p14="http://schemas.microsoft.com/office/powerpoint/2010/main" val="17934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934A-DB9E-4797-B302-BAC1AA1CF99C}"/>
              </a:ext>
            </a:extLst>
          </p:cNvPr>
          <p:cNvSpPr>
            <a:spLocks noGrp="1"/>
          </p:cNvSpPr>
          <p:nvPr>
            <p:ph type="title"/>
          </p:nvPr>
        </p:nvSpPr>
        <p:spPr/>
        <p:txBody>
          <a:bodyPr/>
          <a:lstStyle/>
          <a:p>
            <a:r>
              <a:rPr lang="en-US" dirty="0"/>
              <a:t>Modelling/Asset creations</a:t>
            </a:r>
          </a:p>
        </p:txBody>
      </p:sp>
      <p:pic>
        <p:nvPicPr>
          <p:cNvPr id="4" name="Content Placeholder 3">
            <a:extLst>
              <a:ext uri="{FF2B5EF4-FFF2-40B4-BE49-F238E27FC236}">
                <a16:creationId xmlns:a16="http://schemas.microsoft.com/office/drawing/2014/main" id="{1B795808-A41F-4A33-8E7D-2E0ADD9F9B34}"/>
              </a:ext>
            </a:extLst>
          </p:cNvPr>
          <p:cNvPicPr>
            <a:picLocks noGrp="1"/>
          </p:cNvPicPr>
          <p:nvPr>
            <p:ph idx="1"/>
          </p:nvPr>
        </p:nvPicPr>
        <p:blipFill>
          <a:blip r:embed="rId2"/>
          <a:stretch>
            <a:fillRect/>
          </a:stretch>
        </p:blipFill>
        <p:spPr>
          <a:xfrm>
            <a:off x="669968" y="2186541"/>
            <a:ext cx="3395710" cy="1821657"/>
          </a:xfrm>
          <a:prstGeom prst="rect">
            <a:avLst/>
          </a:prstGeom>
        </p:spPr>
      </p:pic>
      <p:pic>
        <p:nvPicPr>
          <p:cNvPr id="5" name="Picture 4">
            <a:extLst>
              <a:ext uri="{FF2B5EF4-FFF2-40B4-BE49-F238E27FC236}">
                <a16:creationId xmlns:a16="http://schemas.microsoft.com/office/drawing/2014/main" id="{4584A142-3F3E-48F9-9A5B-F1A17D947188}"/>
              </a:ext>
            </a:extLst>
          </p:cNvPr>
          <p:cNvPicPr/>
          <p:nvPr/>
        </p:nvPicPr>
        <p:blipFill>
          <a:blip r:embed="rId3"/>
          <a:stretch>
            <a:fillRect/>
          </a:stretch>
        </p:blipFill>
        <p:spPr>
          <a:xfrm>
            <a:off x="4236711" y="2160022"/>
            <a:ext cx="3424718" cy="1837213"/>
          </a:xfrm>
          <a:prstGeom prst="rect">
            <a:avLst/>
          </a:prstGeom>
        </p:spPr>
      </p:pic>
      <p:pic>
        <p:nvPicPr>
          <p:cNvPr id="6" name="Picture 5">
            <a:extLst>
              <a:ext uri="{FF2B5EF4-FFF2-40B4-BE49-F238E27FC236}">
                <a16:creationId xmlns:a16="http://schemas.microsoft.com/office/drawing/2014/main" id="{91EF0A7C-0387-48D0-9129-9BB55E57E4FC}"/>
              </a:ext>
            </a:extLst>
          </p:cNvPr>
          <p:cNvPicPr/>
          <p:nvPr/>
        </p:nvPicPr>
        <p:blipFill>
          <a:blip r:embed="rId4"/>
          <a:stretch>
            <a:fillRect/>
          </a:stretch>
        </p:blipFill>
        <p:spPr>
          <a:xfrm>
            <a:off x="7832462" y="2144552"/>
            <a:ext cx="3482397" cy="1868155"/>
          </a:xfrm>
          <a:prstGeom prst="rect">
            <a:avLst/>
          </a:prstGeom>
        </p:spPr>
      </p:pic>
      <p:pic>
        <p:nvPicPr>
          <p:cNvPr id="7" name="Picture 6">
            <a:extLst>
              <a:ext uri="{FF2B5EF4-FFF2-40B4-BE49-F238E27FC236}">
                <a16:creationId xmlns:a16="http://schemas.microsoft.com/office/drawing/2014/main" id="{D29A5B9C-E146-4F84-8071-7DD83DBF791E}"/>
              </a:ext>
            </a:extLst>
          </p:cNvPr>
          <p:cNvPicPr/>
          <p:nvPr/>
        </p:nvPicPr>
        <p:blipFill>
          <a:blip r:embed="rId5"/>
          <a:stretch>
            <a:fillRect/>
          </a:stretch>
        </p:blipFill>
        <p:spPr>
          <a:xfrm>
            <a:off x="669969" y="4125833"/>
            <a:ext cx="3396004" cy="1866593"/>
          </a:xfrm>
          <a:prstGeom prst="rect">
            <a:avLst/>
          </a:prstGeom>
        </p:spPr>
      </p:pic>
      <p:pic>
        <p:nvPicPr>
          <p:cNvPr id="8" name="Picture 7">
            <a:extLst>
              <a:ext uri="{FF2B5EF4-FFF2-40B4-BE49-F238E27FC236}">
                <a16:creationId xmlns:a16="http://schemas.microsoft.com/office/drawing/2014/main" id="{21884CC3-FA2D-4E87-BC2F-BEF14B20E140}"/>
              </a:ext>
            </a:extLst>
          </p:cNvPr>
          <p:cNvPicPr/>
          <p:nvPr/>
        </p:nvPicPr>
        <p:blipFill>
          <a:blip r:embed="rId6"/>
          <a:stretch>
            <a:fillRect/>
          </a:stretch>
        </p:blipFill>
        <p:spPr>
          <a:xfrm>
            <a:off x="4236711" y="4139561"/>
            <a:ext cx="3442473" cy="1846739"/>
          </a:xfrm>
          <a:prstGeom prst="rect">
            <a:avLst/>
          </a:prstGeom>
        </p:spPr>
      </p:pic>
      <p:pic>
        <p:nvPicPr>
          <p:cNvPr id="9" name="Picture 8">
            <a:extLst>
              <a:ext uri="{FF2B5EF4-FFF2-40B4-BE49-F238E27FC236}">
                <a16:creationId xmlns:a16="http://schemas.microsoft.com/office/drawing/2014/main" id="{C5D6F65B-1FE6-4C5D-8DA6-0A3D7B74A76A}"/>
              </a:ext>
            </a:extLst>
          </p:cNvPr>
          <p:cNvPicPr/>
          <p:nvPr/>
        </p:nvPicPr>
        <p:blipFill>
          <a:blip r:embed="rId7"/>
          <a:stretch>
            <a:fillRect/>
          </a:stretch>
        </p:blipFill>
        <p:spPr>
          <a:xfrm>
            <a:off x="7849922" y="4125833"/>
            <a:ext cx="3486862" cy="1870551"/>
          </a:xfrm>
          <a:prstGeom prst="rect">
            <a:avLst/>
          </a:prstGeom>
        </p:spPr>
      </p:pic>
    </p:spTree>
    <p:extLst>
      <p:ext uri="{BB962C8B-B14F-4D97-AF65-F5344CB8AC3E}">
        <p14:creationId xmlns:p14="http://schemas.microsoft.com/office/powerpoint/2010/main" val="403933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22DE-8C04-491C-A3EF-7A123BE35504}"/>
              </a:ext>
            </a:extLst>
          </p:cNvPr>
          <p:cNvSpPr>
            <a:spLocks noGrp="1"/>
          </p:cNvSpPr>
          <p:nvPr>
            <p:ph type="title"/>
          </p:nvPr>
        </p:nvSpPr>
        <p:spPr/>
        <p:txBody>
          <a:bodyPr/>
          <a:lstStyle/>
          <a:p>
            <a:r>
              <a:rPr lang="en-US" dirty="0"/>
              <a:t>Animation loops and Particle effects</a:t>
            </a:r>
          </a:p>
        </p:txBody>
      </p:sp>
      <p:pic>
        <p:nvPicPr>
          <p:cNvPr id="4" name="Content Placeholder 3">
            <a:extLst>
              <a:ext uri="{FF2B5EF4-FFF2-40B4-BE49-F238E27FC236}">
                <a16:creationId xmlns:a16="http://schemas.microsoft.com/office/drawing/2014/main" id="{49F958C2-EB83-42B4-8B3C-A219BDE46352}"/>
              </a:ext>
            </a:extLst>
          </p:cNvPr>
          <p:cNvPicPr>
            <a:picLocks noGrp="1"/>
          </p:cNvPicPr>
          <p:nvPr>
            <p:ph idx="1"/>
          </p:nvPr>
        </p:nvPicPr>
        <p:blipFill>
          <a:blip r:embed="rId2"/>
          <a:stretch>
            <a:fillRect/>
          </a:stretch>
        </p:blipFill>
        <p:spPr>
          <a:xfrm>
            <a:off x="732112" y="2341023"/>
            <a:ext cx="3644284" cy="1955007"/>
          </a:xfrm>
          <a:prstGeom prst="rect">
            <a:avLst/>
          </a:prstGeom>
        </p:spPr>
      </p:pic>
      <p:pic>
        <p:nvPicPr>
          <p:cNvPr id="5" name="Picture 4">
            <a:extLst>
              <a:ext uri="{FF2B5EF4-FFF2-40B4-BE49-F238E27FC236}">
                <a16:creationId xmlns:a16="http://schemas.microsoft.com/office/drawing/2014/main" id="{CBCE5FBD-4AE4-4FDD-ADB7-4A5A86AB82AC}"/>
              </a:ext>
            </a:extLst>
          </p:cNvPr>
          <p:cNvPicPr/>
          <p:nvPr/>
        </p:nvPicPr>
        <p:blipFill>
          <a:blip r:embed="rId3"/>
          <a:stretch>
            <a:fillRect/>
          </a:stretch>
        </p:blipFill>
        <p:spPr>
          <a:xfrm>
            <a:off x="4553051" y="2341023"/>
            <a:ext cx="3658793" cy="1962784"/>
          </a:xfrm>
          <a:prstGeom prst="rect">
            <a:avLst/>
          </a:prstGeom>
        </p:spPr>
      </p:pic>
      <p:pic>
        <p:nvPicPr>
          <p:cNvPr id="6" name="Picture 5">
            <a:extLst>
              <a:ext uri="{FF2B5EF4-FFF2-40B4-BE49-F238E27FC236}">
                <a16:creationId xmlns:a16="http://schemas.microsoft.com/office/drawing/2014/main" id="{E1ED290E-0DCE-4881-A6E7-1548637F5553}"/>
              </a:ext>
            </a:extLst>
          </p:cNvPr>
          <p:cNvPicPr/>
          <p:nvPr/>
        </p:nvPicPr>
        <p:blipFill>
          <a:blip r:embed="rId4"/>
          <a:stretch>
            <a:fillRect/>
          </a:stretch>
        </p:blipFill>
        <p:spPr>
          <a:xfrm>
            <a:off x="8388499" y="2341023"/>
            <a:ext cx="2568024" cy="1988764"/>
          </a:xfrm>
          <a:prstGeom prst="rect">
            <a:avLst/>
          </a:prstGeom>
        </p:spPr>
      </p:pic>
    </p:spTree>
    <p:extLst>
      <p:ext uri="{BB962C8B-B14F-4D97-AF65-F5344CB8AC3E}">
        <p14:creationId xmlns:p14="http://schemas.microsoft.com/office/powerpoint/2010/main" val="8319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0E-3A8B-4652-B6BB-F18CC1089ED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F3DA7D-B13C-4C31-A4CC-1AB62E16706A}"/>
              </a:ext>
            </a:extLst>
          </p:cNvPr>
          <p:cNvPicPr>
            <a:picLocks noGrp="1"/>
          </p:cNvPicPr>
          <p:nvPr>
            <p:ph idx="1"/>
          </p:nvPr>
        </p:nvPicPr>
        <p:blipFill>
          <a:blip r:embed="rId2"/>
          <a:stretch>
            <a:fillRect/>
          </a:stretch>
        </p:blipFill>
        <p:spPr>
          <a:xfrm>
            <a:off x="901083" y="1879349"/>
            <a:ext cx="4588979" cy="2461796"/>
          </a:xfrm>
          <a:prstGeom prst="rect">
            <a:avLst/>
          </a:prstGeom>
        </p:spPr>
      </p:pic>
      <p:pic>
        <p:nvPicPr>
          <p:cNvPr id="5" name="Picture 4">
            <a:extLst>
              <a:ext uri="{FF2B5EF4-FFF2-40B4-BE49-F238E27FC236}">
                <a16:creationId xmlns:a16="http://schemas.microsoft.com/office/drawing/2014/main" id="{7CB81355-B66E-4CF9-BE2B-F67B5253F2A7}"/>
              </a:ext>
            </a:extLst>
          </p:cNvPr>
          <p:cNvPicPr/>
          <p:nvPr/>
        </p:nvPicPr>
        <p:blipFill>
          <a:blip r:embed="rId3"/>
          <a:stretch>
            <a:fillRect/>
          </a:stretch>
        </p:blipFill>
        <p:spPr>
          <a:xfrm>
            <a:off x="5662761" y="1894446"/>
            <a:ext cx="4491338" cy="2409408"/>
          </a:xfrm>
          <a:prstGeom prst="rect">
            <a:avLst/>
          </a:prstGeom>
        </p:spPr>
      </p:pic>
      <p:pic>
        <p:nvPicPr>
          <p:cNvPr id="6" name="Picture 5">
            <a:extLst>
              <a:ext uri="{FF2B5EF4-FFF2-40B4-BE49-F238E27FC236}">
                <a16:creationId xmlns:a16="http://schemas.microsoft.com/office/drawing/2014/main" id="{5B45E1F6-06C1-4615-8D6F-D8A9F563F94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665566" y="4385570"/>
            <a:ext cx="4324337" cy="2319524"/>
          </a:xfrm>
          <a:prstGeom prst="rect">
            <a:avLst/>
          </a:prstGeom>
        </p:spPr>
      </p:pic>
    </p:spTree>
    <p:extLst>
      <p:ext uri="{BB962C8B-B14F-4D97-AF65-F5344CB8AC3E}">
        <p14:creationId xmlns:p14="http://schemas.microsoft.com/office/powerpoint/2010/main" val="145194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66AB-D0AB-4547-8182-5A1CFF1D93C8}"/>
              </a:ext>
            </a:extLst>
          </p:cNvPr>
          <p:cNvSpPr>
            <a:spLocks noGrp="1"/>
          </p:cNvSpPr>
          <p:nvPr>
            <p:ph type="title"/>
          </p:nvPr>
        </p:nvSpPr>
        <p:spPr/>
        <p:txBody>
          <a:bodyPr>
            <a:normAutofit/>
          </a:bodyPr>
          <a:lstStyle/>
          <a:p>
            <a:r>
              <a:rPr lang="en-US" sz="3000" dirty="0">
                <a:latin typeface="Lato" panose="020F0502020204030203" pitchFamily="34" charset="0"/>
              </a:rPr>
              <a:t>Shader setup</a:t>
            </a:r>
          </a:p>
        </p:txBody>
      </p:sp>
      <p:pic>
        <p:nvPicPr>
          <p:cNvPr id="4" name="Content Placeholder 3">
            <a:extLst>
              <a:ext uri="{FF2B5EF4-FFF2-40B4-BE49-F238E27FC236}">
                <a16:creationId xmlns:a16="http://schemas.microsoft.com/office/drawing/2014/main" id="{9BDCBECB-E8A1-4081-A759-ED09377F3AC3}"/>
              </a:ext>
            </a:extLst>
          </p:cNvPr>
          <p:cNvPicPr>
            <a:picLocks noGrp="1"/>
          </p:cNvPicPr>
          <p:nvPr>
            <p:ph idx="1"/>
          </p:nvPr>
        </p:nvPicPr>
        <p:blipFill>
          <a:blip r:embed="rId2"/>
          <a:stretch>
            <a:fillRect/>
          </a:stretch>
        </p:blipFill>
        <p:spPr>
          <a:xfrm>
            <a:off x="741285" y="1855683"/>
            <a:ext cx="4230211" cy="2269332"/>
          </a:xfrm>
          <a:prstGeom prst="rect">
            <a:avLst/>
          </a:prstGeom>
        </p:spPr>
      </p:pic>
      <p:pic>
        <p:nvPicPr>
          <p:cNvPr id="5" name="Picture 4">
            <a:extLst>
              <a:ext uri="{FF2B5EF4-FFF2-40B4-BE49-F238E27FC236}">
                <a16:creationId xmlns:a16="http://schemas.microsoft.com/office/drawing/2014/main" id="{C39E1082-95BD-4190-A008-9522DC49CE7A}"/>
              </a:ext>
            </a:extLst>
          </p:cNvPr>
          <p:cNvPicPr/>
          <p:nvPr/>
        </p:nvPicPr>
        <p:blipFill>
          <a:blip r:embed="rId3"/>
          <a:stretch>
            <a:fillRect/>
          </a:stretch>
        </p:blipFill>
        <p:spPr>
          <a:xfrm>
            <a:off x="5102275" y="1855683"/>
            <a:ext cx="4235841" cy="2272345"/>
          </a:xfrm>
          <a:prstGeom prst="rect">
            <a:avLst/>
          </a:prstGeom>
        </p:spPr>
      </p:pic>
      <p:pic>
        <p:nvPicPr>
          <p:cNvPr id="6" name="Picture 5">
            <a:extLst>
              <a:ext uri="{FF2B5EF4-FFF2-40B4-BE49-F238E27FC236}">
                <a16:creationId xmlns:a16="http://schemas.microsoft.com/office/drawing/2014/main" id="{D576304F-2BBE-42E4-B10A-FE881B2B61AA}"/>
              </a:ext>
            </a:extLst>
          </p:cNvPr>
          <p:cNvPicPr/>
          <p:nvPr/>
        </p:nvPicPr>
        <p:blipFill>
          <a:blip r:embed="rId4"/>
          <a:stretch>
            <a:fillRect/>
          </a:stretch>
        </p:blipFill>
        <p:spPr>
          <a:xfrm>
            <a:off x="679142" y="4267756"/>
            <a:ext cx="4292354" cy="2302662"/>
          </a:xfrm>
          <a:prstGeom prst="rect">
            <a:avLst/>
          </a:prstGeom>
        </p:spPr>
      </p:pic>
      <p:pic>
        <p:nvPicPr>
          <p:cNvPr id="7" name="Picture 6">
            <a:extLst>
              <a:ext uri="{FF2B5EF4-FFF2-40B4-BE49-F238E27FC236}">
                <a16:creationId xmlns:a16="http://schemas.microsoft.com/office/drawing/2014/main" id="{07B3DAFF-B33A-43B5-A832-DBB65DF6EB4D}"/>
              </a:ext>
            </a:extLst>
          </p:cNvPr>
          <p:cNvPicPr/>
          <p:nvPr/>
        </p:nvPicPr>
        <p:blipFill>
          <a:blip r:embed="rId5"/>
          <a:stretch>
            <a:fillRect/>
          </a:stretch>
        </p:blipFill>
        <p:spPr>
          <a:xfrm>
            <a:off x="5102275" y="4268947"/>
            <a:ext cx="4287914" cy="2300280"/>
          </a:xfrm>
          <a:prstGeom prst="rect">
            <a:avLst/>
          </a:prstGeom>
        </p:spPr>
      </p:pic>
    </p:spTree>
    <p:extLst>
      <p:ext uri="{BB962C8B-B14F-4D97-AF65-F5344CB8AC3E}">
        <p14:creationId xmlns:p14="http://schemas.microsoft.com/office/powerpoint/2010/main" val="838920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77A2-4CA5-49DB-85E5-3E1F362D36C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B8F2E8-A275-4D02-A5DB-2516CE4FE2B2}"/>
              </a:ext>
            </a:extLst>
          </p:cNvPr>
          <p:cNvPicPr/>
          <p:nvPr/>
        </p:nvPicPr>
        <p:blipFill>
          <a:blip r:embed="rId2"/>
          <a:stretch>
            <a:fillRect/>
          </a:stretch>
        </p:blipFill>
        <p:spPr>
          <a:xfrm>
            <a:off x="767623" y="1922922"/>
            <a:ext cx="4390303" cy="2355208"/>
          </a:xfrm>
          <a:prstGeom prst="rect">
            <a:avLst/>
          </a:prstGeom>
        </p:spPr>
      </p:pic>
      <p:pic>
        <p:nvPicPr>
          <p:cNvPr id="5" name="Picture 4">
            <a:extLst>
              <a:ext uri="{FF2B5EF4-FFF2-40B4-BE49-F238E27FC236}">
                <a16:creationId xmlns:a16="http://schemas.microsoft.com/office/drawing/2014/main" id="{54FFF80F-56D8-4964-9002-E7BED52831DC}"/>
              </a:ext>
            </a:extLst>
          </p:cNvPr>
          <p:cNvPicPr/>
          <p:nvPr/>
        </p:nvPicPr>
        <p:blipFill>
          <a:blip r:embed="rId3"/>
          <a:stretch>
            <a:fillRect/>
          </a:stretch>
        </p:blipFill>
        <p:spPr>
          <a:xfrm>
            <a:off x="5306303" y="1958159"/>
            <a:ext cx="4324619" cy="2319971"/>
          </a:xfrm>
          <a:prstGeom prst="rect">
            <a:avLst/>
          </a:prstGeom>
        </p:spPr>
      </p:pic>
      <p:pic>
        <p:nvPicPr>
          <p:cNvPr id="6" name="Content Placeholder 5">
            <a:extLst>
              <a:ext uri="{FF2B5EF4-FFF2-40B4-BE49-F238E27FC236}">
                <a16:creationId xmlns:a16="http://schemas.microsoft.com/office/drawing/2014/main" id="{2AA12EEA-5B19-4557-BBFD-90BB0536332C}"/>
              </a:ext>
            </a:extLst>
          </p:cNvPr>
          <p:cNvPicPr>
            <a:picLocks noGrp="1"/>
          </p:cNvPicPr>
          <p:nvPr>
            <p:ph idx="1"/>
          </p:nvPr>
        </p:nvPicPr>
        <p:blipFill>
          <a:blip r:embed="rId4"/>
          <a:stretch>
            <a:fillRect/>
          </a:stretch>
        </p:blipFill>
        <p:spPr>
          <a:xfrm>
            <a:off x="767623" y="4382887"/>
            <a:ext cx="4423493" cy="2373020"/>
          </a:xfrm>
          <a:prstGeom prst="rect">
            <a:avLst/>
          </a:prstGeom>
        </p:spPr>
      </p:pic>
      <p:pic>
        <p:nvPicPr>
          <p:cNvPr id="7" name="Picture 6">
            <a:extLst>
              <a:ext uri="{FF2B5EF4-FFF2-40B4-BE49-F238E27FC236}">
                <a16:creationId xmlns:a16="http://schemas.microsoft.com/office/drawing/2014/main" id="{300F7EA6-2B82-4672-BC7A-FA4713E89F58}"/>
              </a:ext>
            </a:extLst>
          </p:cNvPr>
          <p:cNvPicPr/>
          <p:nvPr/>
        </p:nvPicPr>
        <p:blipFill>
          <a:blip r:embed="rId5"/>
          <a:stretch>
            <a:fillRect/>
          </a:stretch>
        </p:blipFill>
        <p:spPr>
          <a:xfrm>
            <a:off x="5306303" y="4406422"/>
            <a:ext cx="4385412" cy="2352583"/>
          </a:xfrm>
          <a:prstGeom prst="rect">
            <a:avLst/>
          </a:prstGeom>
        </p:spPr>
      </p:pic>
    </p:spTree>
    <p:extLst>
      <p:ext uri="{BB962C8B-B14F-4D97-AF65-F5344CB8AC3E}">
        <p14:creationId xmlns:p14="http://schemas.microsoft.com/office/powerpoint/2010/main" val="45205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C73-4078-4886-846E-64C9120E0CA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F94D61-6A7B-4842-AF33-B4AB4E4D3EC7}"/>
              </a:ext>
            </a:extLst>
          </p:cNvPr>
          <p:cNvPicPr>
            <a:picLocks noGrp="1"/>
          </p:cNvPicPr>
          <p:nvPr>
            <p:ph idx="1"/>
          </p:nvPr>
        </p:nvPicPr>
        <p:blipFill>
          <a:blip r:embed="rId2"/>
          <a:stretch>
            <a:fillRect/>
          </a:stretch>
        </p:blipFill>
        <p:spPr>
          <a:xfrm>
            <a:off x="670263" y="2065816"/>
            <a:ext cx="4737917" cy="2541695"/>
          </a:xfrm>
          <a:prstGeom prst="rect">
            <a:avLst/>
          </a:prstGeom>
        </p:spPr>
      </p:pic>
      <p:pic>
        <p:nvPicPr>
          <p:cNvPr id="5" name="Picture 4">
            <a:extLst>
              <a:ext uri="{FF2B5EF4-FFF2-40B4-BE49-F238E27FC236}">
                <a16:creationId xmlns:a16="http://schemas.microsoft.com/office/drawing/2014/main" id="{B0855B79-E3AA-4473-8697-11034B1E2DE4}"/>
              </a:ext>
            </a:extLst>
          </p:cNvPr>
          <p:cNvPicPr/>
          <p:nvPr/>
        </p:nvPicPr>
        <p:blipFill>
          <a:blip r:embed="rId3"/>
          <a:stretch>
            <a:fillRect/>
          </a:stretch>
        </p:blipFill>
        <p:spPr>
          <a:xfrm>
            <a:off x="5565106" y="2065816"/>
            <a:ext cx="4749209" cy="2547745"/>
          </a:xfrm>
          <a:prstGeom prst="rect">
            <a:avLst/>
          </a:prstGeom>
        </p:spPr>
      </p:pic>
    </p:spTree>
    <p:extLst>
      <p:ext uri="{BB962C8B-B14F-4D97-AF65-F5344CB8AC3E}">
        <p14:creationId xmlns:p14="http://schemas.microsoft.com/office/powerpoint/2010/main" val="2638676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11C5-CD0C-46CA-9363-7727C443C78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2673E7-57A5-4086-A47C-437DB053BA1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4816" y="2036993"/>
            <a:ext cx="6139245" cy="3291999"/>
          </a:xfrm>
          <a:prstGeom prst="rect">
            <a:avLst/>
          </a:prstGeom>
        </p:spPr>
      </p:pic>
    </p:spTree>
    <p:extLst>
      <p:ext uri="{BB962C8B-B14F-4D97-AF65-F5344CB8AC3E}">
        <p14:creationId xmlns:p14="http://schemas.microsoft.com/office/powerpoint/2010/main" val="403921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D0D2E-837C-46C7-A7AF-0B78A11D5EE3}"/>
              </a:ext>
            </a:extLst>
          </p:cNvPr>
          <p:cNvSpPr>
            <a:spLocks noGrp="1"/>
          </p:cNvSpPr>
          <p:nvPr>
            <p:ph type="title"/>
          </p:nvPr>
        </p:nvSpPr>
        <p:spPr/>
        <p:txBody>
          <a:bodyPr>
            <a:normAutofit/>
          </a:bodyPr>
          <a:lstStyle/>
          <a:p>
            <a:r>
              <a:rPr lang="en-US" sz="3000" dirty="0">
                <a:latin typeface="Lato" panose="020F0502020204030203" pitchFamily="34" charset="0"/>
              </a:rPr>
              <a:t>Post-production</a:t>
            </a:r>
          </a:p>
        </p:txBody>
      </p:sp>
      <p:sp>
        <p:nvSpPr>
          <p:cNvPr id="3" name="Content Placeholder 2">
            <a:extLst>
              <a:ext uri="{FF2B5EF4-FFF2-40B4-BE49-F238E27FC236}">
                <a16:creationId xmlns:a16="http://schemas.microsoft.com/office/drawing/2014/main" id="{F5716D41-6F9F-41F3-B05C-7A68EE374FEA}"/>
              </a:ext>
            </a:extLst>
          </p:cNvPr>
          <p:cNvSpPr>
            <a:spLocks noGrp="1"/>
          </p:cNvSpPr>
          <p:nvPr>
            <p:ph idx="1"/>
          </p:nvPr>
        </p:nvSpPr>
        <p:spPr/>
        <p:txBody>
          <a:bodyPr/>
          <a:lstStyle/>
          <a:p>
            <a:r>
              <a:rPr lang="en-US" dirty="0"/>
              <a:t> photo here</a:t>
            </a:r>
          </a:p>
        </p:txBody>
      </p:sp>
    </p:spTree>
    <p:extLst>
      <p:ext uri="{BB962C8B-B14F-4D97-AF65-F5344CB8AC3E}">
        <p14:creationId xmlns:p14="http://schemas.microsoft.com/office/powerpoint/2010/main" val="25153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90CD-49DF-4ABC-BC1E-7E5532832B19}"/>
              </a:ext>
            </a:extLst>
          </p:cNvPr>
          <p:cNvSpPr>
            <a:spLocks noGrp="1"/>
          </p:cNvSpPr>
          <p:nvPr>
            <p:ph type="title"/>
          </p:nvPr>
        </p:nvSpPr>
        <p:spPr/>
        <p:txBody>
          <a:bodyPr/>
          <a:lstStyle/>
          <a:p>
            <a:r>
              <a:rPr lang="en-US" dirty="0"/>
              <a:t>Testing and Evaluation</a:t>
            </a:r>
          </a:p>
        </p:txBody>
      </p:sp>
      <p:sp>
        <p:nvSpPr>
          <p:cNvPr id="3" name="Content Placeholder 2">
            <a:extLst>
              <a:ext uri="{FF2B5EF4-FFF2-40B4-BE49-F238E27FC236}">
                <a16:creationId xmlns:a16="http://schemas.microsoft.com/office/drawing/2014/main" id="{66D3B0B0-6CDC-4C1C-A6A7-99DB2248DBD6}"/>
              </a:ext>
            </a:extLst>
          </p:cNvPr>
          <p:cNvSpPr>
            <a:spLocks noGrp="1"/>
          </p:cNvSpPr>
          <p:nvPr>
            <p:ph idx="1"/>
          </p:nvPr>
        </p:nvSpPr>
        <p:spPr/>
        <p:txBody>
          <a:bodyPr>
            <a:normAutofit/>
          </a:bodyPr>
          <a:lstStyle/>
          <a:p>
            <a:r>
              <a:rPr lang="en-US" sz="2800" dirty="0"/>
              <a:t>Ma’am </a:t>
            </a:r>
            <a:r>
              <a:rPr lang="en-US" sz="2800" dirty="0" err="1"/>
              <a:t>Esma</a:t>
            </a:r>
            <a:r>
              <a:rPr lang="en-US" sz="2800" dirty="0"/>
              <a:t> </a:t>
            </a:r>
            <a:r>
              <a:rPr lang="en-US" sz="2800" dirty="0" err="1"/>
              <a:t>garney</a:t>
            </a:r>
            <a:r>
              <a:rPr lang="en-US" sz="2800" dirty="0"/>
              <a:t> k ho </a:t>
            </a:r>
            <a:r>
              <a:rPr lang="en-US" sz="2800" dirty="0" err="1"/>
              <a:t>kasma</a:t>
            </a:r>
            <a:r>
              <a:rPr lang="en-US" sz="2800" dirty="0"/>
              <a:t>? Group chat </a:t>
            </a:r>
            <a:r>
              <a:rPr lang="en-US" sz="2800" dirty="0" err="1"/>
              <a:t>mai</a:t>
            </a:r>
            <a:r>
              <a:rPr lang="en-US" sz="2800" dirty="0"/>
              <a:t> </a:t>
            </a:r>
            <a:r>
              <a:rPr lang="en-US" sz="2800" dirty="0" err="1"/>
              <a:t>bhandhinu</a:t>
            </a:r>
            <a:r>
              <a:rPr lang="en-US" sz="2800" dirty="0"/>
              <a:t> nah </a:t>
            </a:r>
            <a:r>
              <a:rPr lang="en-US" sz="2800" dirty="0" err="1"/>
              <a:t>hai</a:t>
            </a:r>
            <a:endParaRPr lang="en-US" sz="2800" dirty="0"/>
          </a:p>
        </p:txBody>
      </p:sp>
    </p:spTree>
    <p:extLst>
      <p:ext uri="{BB962C8B-B14F-4D97-AF65-F5344CB8AC3E}">
        <p14:creationId xmlns:p14="http://schemas.microsoft.com/office/powerpoint/2010/main" val="52622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645-D54B-4B38-8CCE-D4BFA07BF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9EE11-DB4A-4AB2-83BF-2349030AEC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7706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3A41-1669-47DD-8CD3-18756CDEAC6C}"/>
              </a:ext>
            </a:extLst>
          </p:cNvPr>
          <p:cNvSpPr>
            <a:spLocks noGrp="1"/>
          </p:cNvSpPr>
          <p:nvPr>
            <p:ph type="title"/>
          </p:nvPr>
        </p:nvSpPr>
        <p:spPr/>
        <p:txBody>
          <a:bodyPr>
            <a:normAutofit/>
          </a:bodyPr>
          <a:lstStyle/>
          <a:p>
            <a:r>
              <a:rPr lang="en-US" sz="3200" dirty="0">
                <a:latin typeface="Lato" panose="020F0502020204030203" pitchFamily="34" charset="0"/>
              </a:rPr>
              <a:t>Table of contents</a:t>
            </a:r>
          </a:p>
        </p:txBody>
      </p:sp>
      <p:sp>
        <p:nvSpPr>
          <p:cNvPr id="3" name="Content Placeholder 2">
            <a:extLst>
              <a:ext uri="{FF2B5EF4-FFF2-40B4-BE49-F238E27FC236}">
                <a16:creationId xmlns:a16="http://schemas.microsoft.com/office/drawing/2014/main" id="{486B315C-D864-471B-BA19-A99BF4D76357}"/>
              </a:ext>
            </a:extLst>
          </p:cNvPr>
          <p:cNvSpPr>
            <a:spLocks noGrp="1"/>
          </p:cNvSpPr>
          <p:nvPr>
            <p:ph idx="1"/>
          </p:nvPr>
        </p:nvSpPr>
        <p:spPr/>
        <p:txBody>
          <a:bodyPr/>
          <a:lstStyle/>
          <a:p>
            <a:r>
              <a:rPr lang="en-US" dirty="0">
                <a:latin typeface="Lato" panose="020F0502020204030203" pitchFamily="34" charset="0"/>
              </a:rPr>
              <a:t>Introduction</a:t>
            </a:r>
          </a:p>
          <a:p>
            <a:r>
              <a:rPr lang="en-US" dirty="0">
                <a:latin typeface="Lato" panose="020F0502020204030203" pitchFamily="34" charset="0"/>
              </a:rPr>
              <a:t>Aims and Objectives of the Project</a:t>
            </a:r>
          </a:p>
          <a:p>
            <a:r>
              <a:rPr lang="en-US" dirty="0">
                <a:latin typeface="Lato" panose="020F0502020204030203" pitchFamily="34" charset="0"/>
              </a:rPr>
              <a:t>Pre – Production</a:t>
            </a:r>
          </a:p>
          <a:p>
            <a:r>
              <a:rPr lang="en-US" dirty="0">
                <a:latin typeface="Lato" panose="020F0502020204030203" pitchFamily="34" charset="0"/>
              </a:rPr>
              <a:t>Production</a:t>
            </a:r>
          </a:p>
          <a:p>
            <a:r>
              <a:rPr lang="en-US" dirty="0">
                <a:latin typeface="Lato" panose="020F0502020204030203" pitchFamily="34" charset="0"/>
              </a:rPr>
              <a:t>Post- production</a:t>
            </a:r>
          </a:p>
          <a:p>
            <a:r>
              <a:rPr lang="en-US" dirty="0">
                <a:latin typeface="Lato" panose="020F0502020204030203" pitchFamily="34" charset="0"/>
              </a:rPr>
              <a:t>Testing and Evaluation</a:t>
            </a:r>
          </a:p>
          <a:p>
            <a:r>
              <a:rPr lang="en-US" dirty="0">
                <a:latin typeface="Lato" panose="020F0502020204030203" pitchFamily="34" charset="0"/>
              </a:rPr>
              <a:t>Conclusion</a:t>
            </a:r>
          </a:p>
        </p:txBody>
      </p:sp>
    </p:spTree>
    <p:extLst>
      <p:ext uri="{BB962C8B-B14F-4D97-AF65-F5344CB8AC3E}">
        <p14:creationId xmlns:p14="http://schemas.microsoft.com/office/powerpoint/2010/main" val="209388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5989-69B7-453F-8C80-2DBB5A8D678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4AFBBB9-65B5-4428-AC27-6979CD600224}"/>
              </a:ext>
            </a:extLst>
          </p:cNvPr>
          <p:cNvSpPr>
            <a:spLocks noGrp="1"/>
          </p:cNvSpPr>
          <p:nvPr>
            <p:ph idx="1"/>
          </p:nvPr>
        </p:nvSpPr>
        <p:spPr/>
        <p:txBody>
          <a:bodyPr/>
          <a:lstStyle/>
          <a:p>
            <a:r>
              <a:rPr lang="en-US" dirty="0">
                <a:latin typeface="Lato" panose="020F0502020204030203" pitchFamily="34" charset="0"/>
              </a:rPr>
              <a:t>Finally, I would like to thank my supervisors for their assistance with the project, I could not have finished it without their guidance. This project has helped me learn and gain knowledge of the utilization of assets in the indie game industry. It helped me in understanding about the scope and capabilities of my project. I hope to put my skills and knowledge in my future work.</a:t>
            </a:r>
          </a:p>
          <a:p>
            <a:endParaRPr lang="en-US" dirty="0">
              <a:latin typeface="Lato" panose="020F0502020204030203" pitchFamily="34" charset="0"/>
            </a:endParaRPr>
          </a:p>
          <a:p>
            <a:endParaRPr lang="en-US" dirty="0">
              <a:latin typeface="Lato" panose="020F0502020204030203" pitchFamily="34" charset="0"/>
            </a:endParaRPr>
          </a:p>
          <a:p>
            <a:endParaRPr lang="en-US" dirty="0">
              <a:latin typeface="Lato" panose="020F0502020204030203" pitchFamily="34" charset="0"/>
            </a:endParaRPr>
          </a:p>
          <a:p>
            <a:endParaRPr lang="en-US" dirty="0">
              <a:latin typeface="Lato" panose="020F0502020204030203" pitchFamily="34" charset="0"/>
            </a:endParaRPr>
          </a:p>
          <a:p>
            <a:pPr marL="0" indent="0">
              <a:buNone/>
            </a:pPr>
            <a:endParaRPr lang="en-US" dirty="0">
              <a:latin typeface="Lato" panose="020F0502020204030203" pitchFamily="34" charset="0"/>
            </a:endParaRPr>
          </a:p>
        </p:txBody>
      </p:sp>
    </p:spTree>
    <p:extLst>
      <p:ext uri="{BB962C8B-B14F-4D97-AF65-F5344CB8AC3E}">
        <p14:creationId xmlns:p14="http://schemas.microsoft.com/office/powerpoint/2010/main" val="525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38D5-30C8-4B3A-897D-1E5C8DA24624}"/>
              </a:ext>
            </a:extLst>
          </p:cNvPr>
          <p:cNvSpPr>
            <a:spLocks noGrp="1"/>
          </p:cNvSpPr>
          <p:nvPr>
            <p:ph type="title"/>
          </p:nvPr>
        </p:nvSpPr>
        <p:spPr/>
        <p:txBody>
          <a:bodyPr>
            <a:normAutofit/>
          </a:bodyPr>
          <a:lstStyle/>
          <a:p>
            <a:r>
              <a:rPr lang="en-US" sz="3200" dirty="0">
                <a:latin typeface="Lato" panose="020F0502020204030203" pitchFamily="34" charset="0"/>
              </a:rPr>
              <a:t>Introduction</a:t>
            </a:r>
          </a:p>
        </p:txBody>
      </p:sp>
      <p:sp>
        <p:nvSpPr>
          <p:cNvPr id="3" name="Content Placeholder 2">
            <a:extLst>
              <a:ext uri="{FF2B5EF4-FFF2-40B4-BE49-F238E27FC236}">
                <a16:creationId xmlns:a16="http://schemas.microsoft.com/office/drawing/2014/main" id="{C17AF909-8179-41EB-9804-034B8AB5C246}"/>
              </a:ext>
            </a:extLst>
          </p:cNvPr>
          <p:cNvSpPr>
            <a:spLocks noGrp="1"/>
          </p:cNvSpPr>
          <p:nvPr>
            <p:ph idx="1"/>
          </p:nvPr>
        </p:nvSpPr>
        <p:spPr/>
        <p:txBody>
          <a:bodyPr/>
          <a:lstStyle/>
          <a:p>
            <a:r>
              <a:rPr lang="en-US" dirty="0">
                <a:latin typeface="Lato" panose="020F0502020204030203" pitchFamily="34" charset="0"/>
              </a:rPr>
              <a:t>The Digital Media Project presentation contains 10% of our module marks.</a:t>
            </a:r>
          </a:p>
          <a:p>
            <a:pPr marL="0" indent="0">
              <a:buNone/>
            </a:pPr>
            <a:endParaRPr lang="en-US" dirty="0">
              <a:latin typeface="Lato" panose="020F0502020204030203" pitchFamily="34" charset="0"/>
            </a:endParaRPr>
          </a:p>
          <a:p>
            <a:r>
              <a:rPr lang="en-US" dirty="0">
                <a:latin typeface="Lato" panose="020F0502020204030203" pitchFamily="34" charset="0"/>
              </a:rPr>
              <a:t>For this coursework, we students are required to complete our individual projects and submit the documentation, project files, and YouTube link to our supervisors, which should include the overall research, production process, evidence and testing of the product.</a:t>
            </a:r>
          </a:p>
          <a:p>
            <a:pPr marL="0" indent="0">
              <a:buNone/>
            </a:pPr>
            <a:endParaRPr lang="en-US" dirty="0">
              <a:latin typeface="Lato" panose="020F0502020204030203" pitchFamily="34" charset="0"/>
            </a:endParaRPr>
          </a:p>
          <a:p>
            <a:r>
              <a:rPr lang="en-US" dirty="0">
                <a:latin typeface="Lato" panose="020F0502020204030203" pitchFamily="34" charset="0"/>
              </a:rPr>
              <a:t> My project’s asset  pack was created with the goal to provide an exciting and creative designs for aspiring new indie developers.</a:t>
            </a:r>
          </a:p>
          <a:p>
            <a:pPr marL="0" indent="0">
              <a:buNone/>
            </a:pPr>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384983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F30F-3895-4207-806B-1806C1B33344}"/>
              </a:ext>
            </a:extLst>
          </p:cNvPr>
          <p:cNvSpPr>
            <a:spLocks noGrp="1"/>
          </p:cNvSpPr>
          <p:nvPr>
            <p:ph type="title"/>
          </p:nvPr>
        </p:nvSpPr>
        <p:spPr/>
        <p:txBody>
          <a:bodyPr/>
          <a:lstStyle/>
          <a:p>
            <a:r>
              <a:rPr lang="en-US" dirty="0">
                <a:latin typeface="Lato" panose="020F0502020204030203" pitchFamily="34" charset="0"/>
              </a:rPr>
              <a:t>Aims and objectives of the project</a:t>
            </a:r>
          </a:p>
        </p:txBody>
      </p:sp>
      <p:sp>
        <p:nvSpPr>
          <p:cNvPr id="3" name="Content Placeholder 2">
            <a:extLst>
              <a:ext uri="{FF2B5EF4-FFF2-40B4-BE49-F238E27FC236}">
                <a16:creationId xmlns:a16="http://schemas.microsoft.com/office/drawing/2014/main" id="{A706057E-E295-4D76-BB5C-3A8995EB2592}"/>
              </a:ext>
            </a:extLst>
          </p:cNvPr>
          <p:cNvSpPr>
            <a:spLocks noGrp="1"/>
          </p:cNvSpPr>
          <p:nvPr>
            <p:ph idx="1"/>
          </p:nvPr>
        </p:nvSpPr>
        <p:spPr>
          <a:xfrm>
            <a:off x="581192" y="2263806"/>
            <a:ext cx="11029615" cy="4802819"/>
          </a:xfrm>
        </p:spPr>
        <p:txBody>
          <a:bodyPr/>
          <a:lstStyle/>
          <a:p>
            <a:r>
              <a:rPr lang="en-US" dirty="0">
                <a:latin typeface="Lato" panose="020F0502020204030203" pitchFamily="34" charset="0"/>
              </a:rPr>
              <a:t>One of the goal of my project is to create a low poly asset pack for the user, as it would lessen their production time and which will allow them to complete their task more effective and efficiently.</a:t>
            </a:r>
          </a:p>
          <a:p>
            <a:pPr marL="0" indent="0">
              <a:buNone/>
            </a:pPr>
            <a:endParaRPr lang="en-US" dirty="0">
              <a:latin typeface="Lato" panose="020F0502020204030203" pitchFamily="34" charset="0"/>
            </a:endParaRPr>
          </a:p>
          <a:p>
            <a:r>
              <a:rPr lang="en-US" dirty="0">
                <a:latin typeface="Lato" panose="020F0502020204030203" pitchFamily="34" charset="0"/>
              </a:rPr>
              <a:t>The asset pack is easily customizable, personalized and ready for gaming use.</a:t>
            </a:r>
          </a:p>
          <a:p>
            <a:pPr marL="0" indent="0">
              <a:buNone/>
            </a:pPr>
            <a:endParaRPr lang="en-US" dirty="0">
              <a:latin typeface="Lato" panose="020F0502020204030203" pitchFamily="34" charset="0"/>
            </a:endParaRPr>
          </a:p>
          <a:p>
            <a:r>
              <a:rPr lang="en-US" dirty="0">
                <a:latin typeface="Lato" panose="020F0502020204030203" pitchFamily="34" charset="0"/>
              </a:rPr>
              <a:t>I hope that the project will also motivate more individuals to learn and experiment with 3D modelling and animation, as well as develop their own unique and creative products.</a:t>
            </a:r>
          </a:p>
          <a:p>
            <a:pPr marL="0" indent="0">
              <a:buNone/>
            </a:pPr>
            <a:endParaRPr lang="en-US" dirty="0">
              <a:latin typeface="Lato" panose="020F0502020204030203" pitchFamily="34" charset="0"/>
            </a:endParaRPr>
          </a:p>
          <a:p>
            <a:r>
              <a:rPr lang="en-US" dirty="0">
                <a:latin typeface="Lato" panose="020F0502020204030203" pitchFamily="34" charset="0"/>
              </a:rPr>
              <a:t>The main objective of my asset pack is to provide a wide range of models to the gaming community which can be used in different settings of games. </a:t>
            </a:r>
          </a:p>
          <a:p>
            <a:pPr marL="0" indent="0">
              <a:buNone/>
            </a:pPr>
            <a:endParaRPr lang="en-US" dirty="0">
              <a:latin typeface="Lato" panose="020F0502020204030203" pitchFamily="34" charset="0"/>
            </a:endParaRPr>
          </a:p>
          <a:p>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64684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D0B-5848-4A30-980F-51B8BFAC25E0}"/>
              </a:ext>
            </a:extLst>
          </p:cNvPr>
          <p:cNvSpPr>
            <a:spLocks noGrp="1"/>
          </p:cNvSpPr>
          <p:nvPr>
            <p:ph type="title"/>
          </p:nvPr>
        </p:nvSpPr>
        <p:spPr/>
        <p:txBody>
          <a:bodyPr>
            <a:normAutofit/>
          </a:bodyPr>
          <a:lstStyle/>
          <a:p>
            <a:r>
              <a:rPr lang="en-US" sz="3200" dirty="0">
                <a:latin typeface="Lato" panose="020F0502020204030203" pitchFamily="34" charset="0"/>
              </a:rPr>
              <a:t>Pre-production</a:t>
            </a:r>
          </a:p>
        </p:txBody>
      </p:sp>
      <p:sp>
        <p:nvSpPr>
          <p:cNvPr id="3" name="Content Placeholder 2">
            <a:extLst>
              <a:ext uri="{FF2B5EF4-FFF2-40B4-BE49-F238E27FC236}">
                <a16:creationId xmlns:a16="http://schemas.microsoft.com/office/drawing/2014/main" id="{F8F78692-0BBC-422E-BDDE-079B6CABFA2E}"/>
              </a:ext>
            </a:extLst>
          </p:cNvPr>
          <p:cNvSpPr>
            <a:spLocks noGrp="1"/>
          </p:cNvSpPr>
          <p:nvPr>
            <p:ph idx="1"/>
          </p:nvPr>
        </p:nvSpPr>
        <p:spPr/>
        <p:txBody>
          <a:bodyPr/>
          <a:lstStyle/>
          <a:p>
            <a:r>
              <a:rPr lang="en-US" dirty="0">
                <a:latin typeface="Lato" panose="020F0502020204030203" pitchFamily="34" charset="0"/>
              </a:rPr>
              <a:t>This stage includes planning for the project. It includes the title of my project, the genre for the game, it’s targeted audience and the design and aesthetic for the game. During the pre- production stage  I researched and look for reference to start my project. </a:t>
            </a:r>
          </a:p>
          <a:p>
            <a:pPr marL="0" indent="0">
              <a:buNone/>
            </a:pPr>
            <a:endParaRPr lang="en-US" dirty="0">
              <a:latin typeface="Lato" panose="020F0502020204030203" pitchFamily="34" charset="0"/>
            </a:endParaRPr>
          </a:p>
          <a:p>
            <a:r>
              <a:rPr lang="en-US" dirty="0">
                <a:latin typeface="Lato" panose="020F0502020204030203" pitchFamily="34" charset="0"/>
              </a:rPr>
              <a:t>So, in order to make different models with their unique aesthetics and world buildings I have searched on and came up with distinct references for my project. </a:t>
            </a:r>
          </a:p>
        </p:txBody>
      </p:sp>
    </p:spTree>
    <p:extLst>
      <p:ext uri="{BB962C8B-B14F-4D97-AF65-F5344CB8AC3E}">
        <p14:creationId xmlns:p14="http://schemas.microsoft.com/office/powerpoint/2010/main" val="331623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61C3-7B1D-4AA1-B823-8BEA34CB6D4E}"/>
              </a:ext>
            </a:extLst>
          </p:cNvPr>
          <p:cNvSpPr>
            <a:spLocks noGrp="1"/>
          </p:cNvSpPr>
          <p:nvPr>
            <p:ph type="title"/>
          </p:nvPr>
        </p:nvSpPr>
        <p:spPr/>
        <p:txBody>
          <a:bodyPr>
            <a:normAutofit/>
          </a:bodyPr>
          <a:lstStyle/>
          <a:p>
            <a:r>
              <a:rPr lang="en-US" sz="3200" dirty="0">
                <a:latin typeface="Lato" panose="020F0502020204030203" pitchFamily="34" charset="0"/>
              </a:rPr>
              <a:t>Concept Art</a:t>
            </a:r>
          </a:p>
        </p:txBody>
      </p:sp>
      <p:sp>
        <p:nvSpPr>
          <p:cNvPr id="3" name="Content Placeholder 2">
            <a:extLst>
              <a:ext uri="{FF2B5EF4-FFF2-40B4-BE49-F238E27FC236}">
                <a16:creationId xmlns:a16="http://schemas.microsoft.com/office/drawing/2014/main" id="{B4CBDF14-3236-4972-A5F3-EC501D90F1C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164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5F3D-617E-416D-9F78-8705A173B232}"/>
              </a:ext>
            </a:extLst>
          </p:cNvPr>
          <p:cNvSpPr>
            <a:spLocks noGrp="1"/>
          </p:cNvSpPr>
          <p:nvPr>
            <p:ph type="title"/>
          </p:nvPr>
        </p:nvSpPr>
        <p:spPr/>
        <p:txBody>
          <a:bodyPr>
            <a:normAutofit/>
          </a:bodyPr>
          <a:lstStyle/>
          <a:p>
            <a:r>
              <a:rPr lang="en-US" sz="3000" dirty="0">
                <a:latin typeface="Lato" panose="020F0502020204030203" pitchFamily="34" charset="0"/>
              </a:rPr>
              <a:t>Project timeline and schedule</a:t>
            </a:r>
          </a:p>
        </p:txBody>
      </p:sp>
      <p:pic>
        <p:nvPicPr>
          <p:cNvPr id="4" name="Content Placeholder 3">
            <a:extLst>
              <a:ext uri="{FF2B5EF4-FFF2-40B4-BE49-F238E27FC236}">
                <a16:creationId xmlns:a16="http://schemas.microsoft.com/office/drawing/2014/main" id="{804CDC8B-25A8-4DEE-B1E2-11DDA816E5A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858" y="2259597"/>
            <a:ext cx="11029950" cy="1815254"/>
          </a:xfrm>
          <a:prstGeom prst="rect">
            <a:avLst/>
          </a:prstGeom>
        </p:spPr>
      </p:pic>
      <p:pic>
        <p:nvPicPr>
          <p:cNvPr id="5" name="Picture 4">
            <a:extLst>
              <a:ext uri="{FF2B5EF4-FFF2-40B4-BE49-F238E27FC236}">
                <a16:creationId xmlns:a16="http://schemas.microsoft.com/office/drawing/2014/main" id="{07037677-A8BB-4CA4-9B26-5555F6F33F61}"/>
              </a:ext>
            </a:extLst>
          </p:cNvPr>
          <p:cNvPicPr/>
          <p:nvPr/>
        </p:nvPicPr>
        <p:blipFill>
          <a:blip r:embed="rId3">
            <a:extLst>
              <a:ext uri="{28A0092B-C50C-407E-A947-70E740481C1C}">
                <a14:useLocalDpi xmlns:a14="http://schemas.microsoft.com/office/drawing/2010/main" val="0"/>
              </a:ext>
            </a:extLst>
          </a:blip>
          <a:stretch>
            <a:fillRect/>
          </a:stretch>
        </p:blipFill>
        <p:spPr>
          <a:xfrm>
            <a:off x="580858" y="4314548"/>
            <a:ext cx="11137666" cy="2237171"/>
          </a:xfrm>
          <a:prstGeom prst="rect">
            <a:avLst/>
          </a:prstGeom>
        </p:spPr>
      </p:pic>
    </p:spTree>
    <p:extLst>
      <p:ext uri="{BB962C8B-B14F-4D97-AF65-F5344CB8AC3E}">
        <p14:creationId xmlns:p14="http://schemas.microsoft.com/office/powerpoint/2010/main" val="278742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AF8C-74A6-46A2-BA11-834F405DE9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487CD2-F8CC-4F10-B35A-49E293321A4D}"/>
              </a:ext>
            </a:extLst>
          </p:cNvPr>
          <p:cNvSpPr>
            <a:spLocks noGrp="1"/>
          </p:cNvSpPr>
          <p:nvPr>
            <p:ph idx="1"/>
          </p:nvPr>
        </p:nvSpPr>
        <p:spPr/>
        <p:txBody>
          <a:bodyPr>
            <a:normAutofit lnSpcReduction="10000"/>
          </a:bodyPr>
          <a:lstStyle/>
          <a:p>
            <a:endParaRPr lang="en-US" dirty="0">
              <a:latin typeface="Lato" panose="020F0502020204030203" pitchFamily="34" charset="0"/>
            </a:endParaRPr>
          </a:p>
          <a:p>
            <a:endParaRPr lang="en-US" dirty="0">
              <a:latin typeface="Lato" panose="020F0502020204030203" pitchFamily="34" charset="0"/>
            </a:endParaRPr>
          </a:p>
          <a:p>
            <a:r>
              <a:rPr lang="en-US" dirty="0">
                <a:latin typeface="Lato" panose="020F0502020204030203" pitchFamily="34" charset="0"/>
              </a:rPr>
              <a:t>For the previous timeline of the project, lots of production processes were not properly followed. It was due to lack of a proper model process being not assigned to the project. However, the tasks for the project were divided into standard project planning, Pre-production. Production and Post- production. The production process was mentioned to start from week 15 to week 20. Thus, due to the project not being updated with the previous timeline the initial plan that was done for the DMP was updated with the new Gantt chart. </a:t>
            </a:r>
          </a:p>
          <a:p>
            <a:endParaRPr lang="en-US" dirty="0"/>
          </a:p>
          <a:p>
            <a:r>
              <a:rPr lang="en-US" dirty="0">
                <a:latin typeface="Lato" panose="020F0502020204030203" pitchFamily="34" charset="0"/>
              </a:rPr>
              <a:t>The production phase duration has increased giving more time to create models with proper shaders and lightning. Post-Production has been moved forward as to render the materials as quickly as possible. </a:t>
            </a:r>
          </a:p>
          <a:p>
            <a:endParaRPr lang="en-US" dirty="0">
              <a:latin typeface="Lato" panose="020F0502020204030203" pitchFamily="34" charset="0"/>
            </a:endParaRPr>
          </a:p>
          <a:p>
            <a:endParaRPr lang="en-US" dirty="0">
              <a:latin typeface="Lato" panose="020F0502020204030203" pitchFamily="34" charset="0"/>
            </a:endParaRPr>
          </a:p>
          <a:p>
            <a:endParaRPr lang="en-US" dirty="0"/>
          </a:p>
        </p:txBody>
      </p:sp>
    </p:spTree>
    <p:extLst>
      <p:ext uri="{BB962C8B-B14F-4D97-AF65-F5344CB8AC3E}">
        <p14:creationId xmlns:p14="http://schemas.microsoft.com/office/powerpoint/2010/main" val="286345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83F4-212A-4B08-A248-8B6FCA453C6F}"/>
              </a:ext>
            </a:extLst>
          </p:cNvPr>
          <p:cNvSpPr>
            <a:spLocks noGrp="1"/>
          </p:cNvSpPr>
          <p:nvPr>
            <p:ph type="title"/>
          </p:nvPr>
        </p:nvSpPr>
        <p:spPr/>
        <p:txBody>
          <a:bodyPr>
            <a:normAutofit/>
          </a:bodyPr>
          <a:lstStyle/>
          <a:p>
            <a:r>
              <a:rPr lang="en-US" sz="3200" dirty="0">
                <a:latin typeface="Lato" panose="020F0502020204030203" pitchFamily="34" charset="0"/>
              </a:rPr>
              <a:t>Production</a:t>
            </a:r>
          </a:p>
        </p:txBody>
      </p:sp>
      <p:sp>
        <p:nvSpPr>
          <p:cNvPr id="3" name="Content Placeholder 2">
            <a:extLst>
              <a:ext uri="{FF2B5EF4-FFF2-40B4-BE49-F238E27FC236}">
                <a16:creationId xmlns:a16="http://schemas.microsoft.com/office/drawing/2014/main" id="{15671336-4630-44F2-897B-D5D7124AB319}"/>
              </a:ext>
            </a:extLst>
          </p:cNvPr>
          <p:cNvSpPr>
            <a:spLocks noGrp="1"/>
          </p:cNvSpPr>
          <p:nvPr>
            <p:ph idx="1"/>
          </p:nvPr>
        </p:nvSpPr>
        <p:spPr/>
        <p:txBody>
          <a:bodyPr/>
          <a:lstStyle/>
          <a:p>
            <a:r>
              <a:rPr lang="en-US" dirty="0">
                <a:latin typeface="Lato" panose="020F0502020204030203" pitchFamily="34" charset="0"/>
              </a:rPr>
              <a:t>This phase included where the game assets were starting to get modelled per the concept art of my pre- production stage.</a:t>
            </a:r>
          </a:p>
          <a:p>
            <a:r>
              <a:rPr lang="en-US" dirty="0">
                <a:latin typeface="Lato" panose="020F0502020204030203" pitchFamily="34" charset="0"/>
              </a:rPr>
              <a:t>In this stage all the aspects of the products are created and enhanced. This stage plays a very vital role for the technical creation and aesthetic visuals which is implemented in the games.</a:t>
            </a:r>
          </a:p>
        </p:txBody>
      </p:sp>
    </p:spTree>
    <p:extLst>
      <p:ext uri="{BB962C8B-B14F-4D97-AF65-F5344CB8AC3E}">
        <p14:creationId xmlns:p14="http://schemas.microsoft.com/office/powerpoint/2010/main" val="4228283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165</TotalTime>
  <Words>623</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Gill Sans MT</vt:lpstr>
      <vt:lpstr>Lato</vt:lpstr>
      <vt:lpstr>Wingdings 2</vt:lpstr>
      <vt:lpstr>Dividend</vt:lpstr>
      <vt:lpstr>DIGITAL MEDIA PROJECT  </vt:lpstr>
      <vt:lpstr>Table of contents</vt:lpstr>
      <vt:lpstr>Introduction</vt:lpstr>
      <vt:lpstr>Aims and objectives of the project</vt:lpstr>
      <vt:lpstr>Pre-production</vt:lpstr>
      <vt:lpstr>Concept Art</vt:lpstr>
      <vt:lpstr>Project timeline and schedule</vt:lpstr>
      <vt:lpstr>PowerPoint Presentation</vt:lpstr>
      <vt:lpstr>Production</vt:lpstr>
      <vt:lpstr>Modelling/Asset creations</vt:lpstr>
      <vt:lpstr>Animation loops and Particle effects</vt:lpstr>
      <vt:lpstr>PowerPoint Presentation</vt:lpstr>
      <vt:lpstr>Shader setup</vt:lpstr>
      <vt:lpstr>PowerPoint Presentation</vt:lpstr>
      <vt:lpstr>PowerPoint Presentation</vt:lpstr>
      <vt:lpstr>PowerPoint Presentation</vt:lpstr>
      <vt:lpstr>Post-production</vt:lpstr>
      <vt:lpstr>Testing and Evaluation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MEDIA PROJECT  </dc:title>
  <dc:creator>Acer</dc:creator>
  <cp:lastModifiedBy>Acer</cp:lastModifiedBy>
  <cp:revision>87</cp:revision>
  <dcterms:created xsi:type="dcterms:W3CDTF">2023-04-23T07:18:04Z</dcterms:created>
  <dcterms:modified xsi:type="dcterms:W3CDTF">2023-04-23T10:03:52Z</dcterms:modified>
</cp:coreProperties>
</file>